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1FA335-FCD7-4F85-B6E7-66CA7E50FA23}" type="doc">
      <dgm:prSet loTypeId="urn:microsoft.com/office/officeart/2005/8/layout/vList2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05DD37E-E012-4230-9807-BEF506EE0D5F}">
      <dgm:prSet/>
      <dgm:spPr/>
      <dgm:t>
        <a:bodyPr/>
        <a:lstStyle/>
        <a:p>
          <a:r>
            <a:rPr lang="en-US" dirty="0"/>
            <a:t>Communicate ideas and problem solving</a:t>
          </a:r>
        </a:p>
      </dgm:t>
    </dgm:pt>
    <dgm:pt modelId="{3BF4DC48-10D2-4138-A8E2-C513793CAE00}" type="parTrans" cxnId="{201B579A-A2E3-405D-BF79-23542FC50C22}">
      <dgm:prSet/>
      <dgm:spPr/>
      <dgm:t>
        <a:bodyPr/>
        <a:lstStyle/>
        <a:p>
          <a:endParaRPr lang="en-US"/>
        </a:p>
      </dgm:t>
    </dgm:pt>
    <dgm:pt modelId="{86F12C41-8BEE-48E5-886E-2B3DCA5A4816}" type="sibTrans" cxnId="{201B579A-A2E3-405D-BF79-23542FC50C22}">
      <dgm:prSet/>
      <dgm:spPr/>
      <dgm:t>
        <a:bodyPr/>
        <a:lstStyle/>
        <a:p>
          <a:endParaRPr lang="en-US"/>
        </a:p>
      </dgm:t>
    </dgm:pt>
    <dgm:pt modelId="{4D7249CA-F928-4BB7-809A-0453DAB048EE}">
      <dgm:prSet/>
      <dgm:spPr/>
      <dgm:t>
        <a:bodyPr/>
        <a:lstStyle/>
        <a:p>
          <a:r>
            <a:rPr lang="en-AU" dirty="0"/>
            <a:t>It's common for an interviewer to ask an interviewee to whiteboard out a problem/tech stack/coding solution</a:t>
          </a:r>
          <a:endParaRPr lang="en-US" dirty="0"/>
        </a:p>
      </dgm:t>
    </dgm:pt>
    <dgm:pt modelId="{8757079E-4B32-4653-890E-B7ECC0D93AF4}" type="parTrans" cxnId="{94CA5843-D409-4C58-9A7A-A27F90F3DB62}">
      <dgm:prSet/>
      <dgm:spPr/>
      <dgm:t>
        <a:bodyPr/>
        <a:lstStyle/>
        <a:p>
          <a:endParaRPr lang="en-US"/>
        </a:p>
      </dgm:t>
    </dgm:pt>
    <dgm:pt modelId="{E9B8213E-7DBC-4DCB-8780-57583C418974}" type="sibTrans" cxnId="{94CA5843-D409-4C58-9A7A-A27F90F3DB62}">
      <dgm:prSet/>
      <dgm:spPr/>
      <dgm:t>
        <a:bodyPr/>
        <a:lstStyle/>
        <a:p>
          <a:endParaRPr lang="en-US"/>
        </a:p>
      </dgm:t>
    </dgm:pt>
    <dgm:pt modelId="{03DAF96B-D32E-4DAF-B173-EA0BCDD67144}">
      <dgm:prSet/>
      <dgm:spPr/>
      <dgm:t>
        <a:bodyPr/>
        <a:lstStyle/>
        <a:p>
          <a:r>
            <a:rPr lang="en-AU" dirty="0"/>
            <a:t>Help keep things engaging and interactive</a:t>
          </a:r>
          <a:endParaRPr lang="en-US" dirty="0"/>
        </a:p>
      </dgm:t>
    </dgm:pt>
    <dgm:pt modelId="{1213059A-8181-45FB-965F-B5E4997490DA}" type="parTrans" cxnId="{5307BFFE-309C-400A-A37D-BFE20CA27630}">
      <dgm:prSet/>
      <dgm:spPr/>
      <dgm:t>
        <a:bodyPr/>
        <a:lstStyle/>
        <a:p>
          <a:endParaRPr lang="en-US"/>
        </a:p>
      </dgm:t>
    </dgm:pt>
    <dgm:pt modelId="{358C96D3-3D53-40F9-BBD8-06A9E8FCA6A1}" type="sibTrans" cxnId="{5307BFFE-309C-400A-A37D-BFE20CA27630}">
      <dgm:prSet/>
      <dgm:spPr/>
      <dgm:t>
        <a:bodyPr/>
        <a:lstStyle/>
        <a:p>
          <a:endParaRPr lang="en-US"/>
        </a:p>
      </dgm:t>
    </dgm:pt>
    <dgm:pt modelId="{D9285B99-7C70-8D41-9658-E3A3F2CBF51B}">
      <dgm:prSet/>
      <dgm:spPr/>
      <dgm:t>
        <a:bodyPr/>
        <a:lstStyle/>
        <a:p>
          <a:r>
            <a:rPr lang="en-AU" b="0" dirty="0"/>
            <a:t>Visual aspect to your conversations, making them multi-modal </a:t>
          </a:r>
          <a:endParaRPr lang="en-GB" dirty="0"/>
        </a:p>
      </dgm:t>
    </dgm:pt>
    <dgm:pt modelId="{C57C790E-03B7-2D47-93DC-ED04F91B3474}" type="parTrans" cxnId="{80F1FBE3-043A-E544-9DEF-E3A9692815AF}">
      <dgm:prSet/>
      <dgm:spPr/>
    </dgm:pt>
    <dgm:pt modelId="{671C4292-BD28-684B-BCC5-220A83C9832B}" type="sibTrans" cxnId="{80F1FBE3-043A-E544-9DEF-E3A9692815AF}">
      <dgm:prSet/>
      <dgm:spPr/>
    </dgm:pt>
    <dgm:pt modelId="{1984F3D9-EC69-7F4A-8E29-7C3E4FE10F32}" type="pres">
      <dgm:prSet presAssocID="{9B1FA335-FCD7-4F85-B6E7-66CA7E50FA23}" presName="linear" presStyleCnt="0">
        <dgm:presLayoutVars>
          <dgm:animLvl val="lvl"/>
          <dgm:resizeHandles val="exact"/>
        </dgm:presLayoutVars>
      </dgm:prSet>
      <dgm:spPr/>
    </dgm:pt>
    <dgm:pt modelId="{611D1C26-C119-AB42-9573-9F596DD76F76}" type="pres">
      <dgm:prSet presAssocID="{F05DD37E-E012-4230-9807-BEF506EE0D5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1945EA5-806A-7F4C-9AE5-0BD0E5A449C1}" type="pres">
      <dgm:prSet presAssocID="{86F12C41-8BEE-48E5-886E-2B3DCA5A4816}" presName="spacer" presStyleCnt="0"/>
      <dgm:spPr/>
    </dgm:pt>
    <dgm:pt modelId="{22E60983-14CD-7A41-89CC-1A791C2E9FDD}" type="pres">
      <dgm:prSet presAssocID="{4D7249CA-F928-4BB7-809A-0453DAB048E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58B1290-904B-C943-BC47-ADB7D6EACDA3}" type="pres">
      <dgm:prSet presAssocID="{E9B8213E-7DBC-4DCB-8780-57583C418974}" presName="spacer" presStyleCnt="0"/>
      <dgm:spPr/>
    </dgm:pt>
    <dgm:pt modelId="{A416A759-28BC-0347-921E-B66BA496732D}" type="pres">
      <dgm:prSet presAssocID="{03DAF96B-D32E-4DAF-B173-EA0BCDD6714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917FE37-5369-424E-8E34-BE5958E55791}" type="pres">
      <dgm:prSet presAssocID="{358C96D3-3D53-40F9-BBD8-06A9E8FCA6A1}" presName="spacer" presStyleCnt="0"/>
      <dgm:spPr/>
    </dgm:pt>
    <dgm:pt modelId="{12FDB41D-3E80-8B43-9448-12C546FEA182}" type="pres">
      <dgm:prSet presAssocID="{D9285B99-7C70-8D41-9658-E3A3F2CBF51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4CA5843-D409-4C58-9A7A-A27F90F3DB62}" srcId="{9B1FA335-FCD7-4F85-B6E7-66CA7E50FA23}" destId="{4D7249CA-F928-4BB7-809A-0453DAB048EE}" srcOrd="1" destOrd="0" parTransId="{8757079E-4B32-4653-890E-B7ECC0D93AF4}" sibTransId="{E9B8213E-7DBC-4DCB-8780-57583C418974}"/>
    <dgm:cxn modelId="{5B9DD67D-9792-1047-9E79-5F97E68E3D4F}" type="presOf" srcId="{9B1FA335-FCD7-4F85-B6E7-66CA7E50FA23}" destId="{1984F3D9-EC69-7F4A-8E29-7C3E4FE10F32}" srcOrd="0" destOrd="0" presId="urn:microsoft.com/office/officeart/2005/8/layout/vList2"/>
    <dgm:cxn modelId="{B3267A99-8DEC-1F46-872A-161E33413297}" type="presOf" srcId="{F05DD37E-E012-4230-9807-BEF506EE0D5F}" destId="{611D1C26-C119-AB42-9573-9F596DD76F76}" srcOrd="0" destOrd="0" presId="urn:microsoft.com/office/officeart/2005/8/layout/vList2"/>
    <dgm:cxn modelId="{23211E9A-208F-D74C-A861-6B5748C5C2DD}" type="presOf" srcId="{D9285B99-7C70-8D41-9658-E3A3F2CBF51B}" destId="{12FDB41D-3E80-8B43-9448-12C546FEA182}" srcOrd="0" destOrd="0" presId="urn:microsoft.com/office/officeart/2005/8/layout/vList2"/>
    <dgm:cxn modelId="{201B579A-A2E3-405D-BF79-23542FC50C22}" srcId="{9B1FA335-FCD7-4F85-B6E7-66CA7E50FA23}" destId="{F05DD37E-E012-4230-9807-BEF506EE0D5F}" srcOrd="0" destOrd="0" parTransId="{3BF4DC48-10D2-4138-A8E2-C513793CAE00}" sibTransId="{86F12C41-8BEE-48E5-886E-2B3DCA5A4816}"/>
    <dgm:cxn modelId="{54E670C0-3873-C44E-863C-B011D9F4B499}" type="presOf" srcId="{03DAF96B-D32E-4DAF-B173-EA0BCDD67144}" destId="{A416A759-28BC-0347-921E-B66BA496732D}" srcOrd="0" destOrd="0" presId="urn:microsoft.com/office/officeart/2005/8/layout/vList2"/>
    <dgm:cxn modelId="{80F1FBE3-043A-E544-9DEF-E3A9692815AF}" srcId="{9B1FA335-FCD7-4F85-B6E7-66CA7E50FA23}" destId="{D9285B99-7C70-8D41-9658-E3A3F2CBF51B}" srcOrd="3" destOrd="0" parTransId="{C57C790E-03B7-2D47-93DC-ED04F91B3474}" sibTransId="{671C4292-BD28-684B-BCC5-220A83C9832B}"/>
    <dgm:cxn modelId="{DDFC61EA-BA12-044B-B049-6A7D5E5DE7E5}" type="presOf" srcId="{4D7249CA-F928-4BB7-809A-0453DAB048EE}" destId="{22E60983-14CD-7A41-89CC-1A791C2E9FDD}" srcOrd="0" destOrd="0" presId="urn:microsoft.com/office/officeart/2005/8/layout/vList2"/>
    <dgm:cxn modelId="{5307BFFE-309C-400A-A37D-BFE20CA27630}" srcId="{9B1FA335-FCD7-4F85-B6E7-66CA7E50FA23}" destId="{03DAF96B-D32E-4DAF-B173-EA0BCDD67144}" srcOrd="2" destOrd="0" parTransId="{1213059A-8181-45FB-965F-B5E4997490DA}" sibTransId="{358C96D3-3D53-40F9-BBD8-06A9E8FCA6A1}"/>
    <dgm:cxn modelId="{AB6DE8A1-AA5E-8F4C-9A26-3E103FEA4ABA}" type="presParOf" srcId="{1984F3D9-EC69-7F4A-8E29-7C3E4FE10F32}" destId="{611D1C26-C119-AB42-9573-9F596DD76F76}" srcOrd="0" destOrd="0" presId="urn:microsoft.com/office/officeart/2005/8/layout/vList2"/>
    <dgm:cxn modelId="{C9A9945F-C441-FA48-BE70-F0B22A5CDFB2}" type="presParOf" srcId="{1984F3D9-EC69-7F4A-8E29-7C3E4FE10F32}" destId="{61945EA5-806A-7F4C-9AE5-0BD0E5A449C1}" srcOrd="1" destOrd="0" presId="urn:microsoft.com/office/officeart/2005/8/layout/vList2"/>
    <dgm:cxn modelId="{AC1206F9-B58E-4F4C-B97C-F51E638B9CB1}" type="presParOf" srcId="{1984F3D9-EC69-7F4A-8E29-7C3E4FE10F32}" destId="{22E60983-14CD-7A41-89CC-1A791C2E9FDD}" srcOrd="2" destOrd="0" presId="urn:microsoft.com/office/officeart/2005/8/layout/vList2"/>
    <dgm:cxn modelId="{B2E47CA0-681A-6345-A6C7-9988505D6B23}" type="presParOf" srcId="{1984F3D9-EC69-7F4A-8E29-7C3E4FE10F32}" destId="{658B1290-904B-C943-BC47-ADB7D6EACDA3}" srcOrd="3" destOrd="0" presId="urn:microsoft.com/office/officeart/2005/8/layout/vList2"/>
    <dgm:cxn modelId="{4F1C682F-52FE-5D41-8A43-70F15E658876}" type="presParOf" srcId="{1984F3D9-EC69-7F4A-8E29-7C3E4FE10F32}" destId="{A416A759-28BC-0347-921E-B66BA496732D}" srcOrd="4" destOrd="0" presId="urn:microsoft.com/office/officeart/2005/8/layout/vList2"/>
    <dgm:cxn modelId="{D5BBA4BB-13B6-914D-A6AF-A205112CA315}" type="presParOf" srcId="{1984F3D9-EC69-7F4A-8E29-7C3E4FE10F32}" destId="{B917FE37-5369-424E-8E34-BE5958E55791}" srcOrd="5" destOrd="0" presId="urn:microsoft.com/office/officeart/2005/8/layout/vList2"/>
    <dgm:cxn modelId="{8DA8CA22-EE5E-F542-B119-2788C9B756AA}" type="presParOf" srcId="{1984F3D9-EC69-7F4A-8E29-7C3E4FE10F32}" destId="{12FDB41D-3E80-8B43-9448-12C546FEA18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1D1C26-C119-AB42-9573-9F596DD76F76}">
      <dsp:nvSpPr>
        <dsp:cNvPr id="0" name=""/>
        <dsp:cNvSpPr/>
      </dsp:nvSpPr>
      <dsp:spPr>
        <a:xfrm>
          <a:off x="0" y="38309"/>
          <a:ext cx="5906327" cy="110930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Communicate ideas and problem solving</a:t>
          </a:r>
        </a:p>
      </dsp:txBody>
      <dsp:txXfrm>
        <a:off x="54152" y="92461"/>
        <a:ext cx="5798023" cy="1001002"/>
      </dsp:txXfrm>
    </dsp:sp>
    <dsp:sp modelId="{22E60983-14CD-7A41-89CC-1A791C2E9FDD}">
      <dsp:nvSpPr>
        <dsp:cNvPr id="0" name=""/>
        <dsp:cNvSpPr/>
      </dsp:nvSpPr>
      <dsp:spPr>
        <a:xfrm>
          <a:off x="0" y="1205216"/>
          <a:ext cx="5906327" cy="1109306"/>
        </a:xfrm>
        <a:prstGeom prst="roundRect">
          <a:avLst/>
        </a:prstGeom>
        <a:solidFill>
          <a:schemeClr val="accent2">
            <a:hueOff val="11784"/>
            <a:satOff val="-11496"/>
            <a:lumOff val="-589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It's common for an interviewer to ask an interviewee to whiteboard out a problem/tech stack/coding solution</a:t>
          </a:r>
          <a:endParaRPr lang="en-US" sz="2000" kern="1200" dirty="0"/>
        </a:p>
      </dsp:txBody>
      <dsp:txXfrm>
        <a:off x="54152" y="1259368"/>
        <a:ext cx="5798023" cy="1001002"/>
      </dsp:txXfrm>
    </dsp:sp>
    <dsp:sp modelId="{A416A759-28BC-0347-921E-B66BA496732D}">
      <dsp:nvSpPr>
        <dsp:cNvPr id="0" name=""/>
        <dsp:cNvSpPr/>
      </dsp:nvSpPr>
      <dsp:spPr>
        <a:xfrm>
          <a:off x="0" y="2372122"/>
          <a:ext cx="5906327" cy="1109306"/>
        </a:xfrm>
        <a:prstGeom prst="roundRect">
          <a:avLst/>
        </a:prstGeom>
        <a:solidFill>
          <a:schemeClr val="accent2">
            <a:hueOff val="23569"/>
            <a:satOff val="-22991"/>
            <a:lumOff val="-117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Help keep things engaging and interactive</a:t>
          </a:r>
          <a:endParaRPr lang="en-US" sz="2000" kern="1200" dirty="0"/>
        </a:p>
      </dsp:txBody>
      <dsp:txXfrm>
        <a:off x="54152" y="2426274"/>
        <a:ext cx="5798023" cy="1001002"/>
      </dsp:txXfrm>
    </dsp:sp>
    <dsp:sp modelId="{12FDB41D-3E80-8B43-9448-12C546FEA182}">
      <dsp:nvSpPr>
        <dsp:cNvPr id="0" name=""/>
        <dsp:cNvSpPr/>
      </dsp:nvSpPr>
      <dsp:spPr>
        <a:xfrm>
          <a:off x="0" y="3539028"/>
          <a:ext cx="5906327" cy="1109306"/>
        </a:xfrm>
        <a:prstGeom prst="roundRect">
          <a:avLst/>
        </a:prstGeom>
        <a:solidFill>
          <a:schemeClr val="accent2">
            <a:hueOff val="35353"/>
            <a:satOff val="-34487"/>
            <a:lumOff val="-1766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kern="1200" dirty="0"/>
            <a:t>Visual aspect to your conversations, making them multi-modal </a:t>
          </a:r>
          <a:endParaRPr lang="en-GB" sz="2000" kern="1200" dirty="0"/>
        </a:p>
      </dsp:txBody>
      <dsp:txXfrm>
        <a:off x="54152" y="3593180"/>
        <a:ext cx="5798023" cy="10010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gi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B274F-33E3-AC4B-8634-C1ACBBE3B8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Technical Whiteboarding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3890E9-00A8-274F-A6A5-01FFAF4342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691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E62FCD-31F4-6B4A-AF45-3F772D893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/>
              <a:t>Where do people learn how to whiteboard technical diagrams anyway?!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674F1F8-962D-4FF5-B378-D9D2FFDFD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896681"/>
            <a:ext cx="12188952" cy="1961319"/>
          </a:xfrm>
          <a:custGeom>
            <a:avLst/>
            <a:gdLst>
              <a:gd name="connsiteX0" fmla="*/ 0 w 12188952"/>
              <a:gd name="connsiteY0" fmla="*/ 0 h 1961319"/>
              <a:gd name="connsiteX1" fmla="*/ 1996017 w 12188952"/>
              <a:gd name="connsiteY1" fmla="*/ 0 h 1961319"/>
              <a:gd name="connsiteX2" fmla="*/ 2377017 w 12188952"/>
              <a:gd name="connsiteY2" fmla="*/ 263783 h 1961319"/>
              <a:gd name="connsiteX3" fmla="*/ 2385484 w 12188952"/>
              <a:gd name="connsiteY3" fmla="*/ 266713 h 1961319"/>
              <a:gd name="connsiteX4" fmla="*/ 2398184 w 12188952"/>
              <a:gd name="connsiteY4" fmla="*/ 271110 h 1961319"/>
              <a:gd name="connsiteX5" fmla="*/ 2410883 w 12188952"/>
              <a:gd name="connsiteY5" fmla="*/ 275506 h 1961319"/>
              <a:gd name="connsiteX6" fmla="*/ 2421467 w 12188952"/>
              <a:gd name="connsiteY6" fmla="*/ 275506 h 1961319"/>
              <a:gd name="connsiteX7" fmla="*/ 2434167 w 12188952"/>
              <a:gd name="connsiteY7" fmla="*/ 275506 h 1961319"/>
              <a:gd name="connsiteX8" fmla="*/ 2444750 w 12188952"/>
              <a:gd name="connsiteY8" fmla="*/ 271110 h 1961319"/>
              <a:gd name="connsiteX9" fmla="*/ 2457450 w 12188952"/>
              <a:gd name="connsiteY9" fmla="*/ 266713 h 1961319"/>
              <a:gd name="connsiteX10" fmla="*/ 2465917 w 12188952"/>
              <a:gd name="connsiteY10" fmla="*/ 263783 h 1961319"/>
              <a:gd name="connsiteX11" fmla="*/ 2846917 w 12188952"/>
              <a:gd name="connsiteY11" fmla="*/ 0 h 1961319"/>
              <a:gd name="connsiteX12" fmla="*/ 12188952 w 12188952"/>
              <a:gd name="connsiteY12" fmla="*/ 0 h 1961319"/>
              <a:gd name="connsiteX13" fmla="*/ 12188952 w 12188952"/>
              <a:gd name="connsiteY13" fmla="*/ 1264506 h 1961319"/>
              <a:gd name="connsiteX14" fmla="*/ 12188952 w 12188952"/>
              <a:gd name="connsiteY14" fmla="*/ 1917775 h 1961319"/>
              <a:gd name="connsiteX15" fmla="*/ 12188952 w 12188952"/>
              <a:gd name="connsiteY15" fmla="*/ 1961319 h 1961319"/>
              <a:gd name="connsiteX16" fmla="*/ 0 w 12188952"/>
              <a:gd name="connsiteY16" fmla="*/ 1961319 h 1961319"/>
              <a:gd name="connsiteX17" fmla="*/ 0 w 12188952"/>
              <a:gd name="connsiteY17" fmla="*/ 1917775 h 1961319"/>
              <a:gd name="connsiteX18" fmla="*/ 0 w 12188952"/>
              <a:gd name="connsiteY18" fmla="*/ 1264506 h 1961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88952" h="1961319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88952" y="0"/>
                </a:lnTo>
                <a:lnTo>
                  <a:pt x="12188952" y="1264506"/>
                </a:lnTo>
                <a:lnTo>
                  <a:pt x="12188952" y="1917775"/>
                </a:lnTo>
                <a:lnTo>
                  <a:pt x="12188952" y="1961319"/>
                </a:lnTo>
                <a:lnTo>
                  <a:pt x="0" y="1961319"/>
                </a:lnTo>
                <a:lnTo>
                  <a:pt x="0" y="1917775"/>
                </a:lnTo>
                <a:lnTo>
                  <a:pt x="0" y="1264506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01CDB4-05E2-481A-9165-2455B6FE2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3C43E0F-EC0A-4928-BA40-42313C09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7BF6029-E6C8-5C48-ACFB-32D3B21F6C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2118" y="1830584"/>
            <a:ext cx="5630441" cy="316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792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6">
            <a:extLst>
              <a:ext uri="{FF2B5EF4-FFF2-40B4-BE49-F238E27FC236}">
                <a16:creationId xmlns:a16="http://schemas.microsoft.com/office/drawing/2014/main" id="{B9D93730-8C7D-423D-9137-597B5FA657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0D45553-91A4-480A-9577-0E0FC0D91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3">
            <a:extLst>
              <a:ext uri="{FF2B5EF4-FFF2-40B4-BE49-F238E27FC236}">
                <a16:creationId xmlns:a16="http://schemas.microsoft.com/office/drawing/2014/main" id="{D240F8A8-FEA1-42C2-B259-27A935127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860225-50AA-6641-940E-40CC65CCC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91" y="1741714"/>
            <a:ext cx="3518452" cy="41177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/>
              <a:t>Reasons why whiteboarding is a useful skill: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C82F0464-0530-417D-B6C9-64D0F3045AD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96240407"/>
              </p:ext>
            </p:extLst>
          </p:nvPr>
        </p:nvGraphicFramePr>
        <p:xfrm>
          <a:off x="5466523" y="1172818"/>
          <a:ext cx="5906328" cy="46866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46468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A541D5-282B-4447-B33E-7BCF41197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Tools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97E1B51-BDE1-40F2-8C43-FCCEEB3B6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Whiteboard</a:t>
            </a:r>
          </a:p>
          <a:p>
            <a:r>
              <a:rPr lang="en-US" sz="1600" dirty="0">
                <a:solidFill>
                  <a:srgbClr val="FFFFFF"/>
                </a:solidFill>
              </a:rPr>
              <a:t>Marker</a:t>
            </a:r>
          </a:p>
          <a:p>
            <a:r>
              <a:rPr lang="en-US" sz="1600" dirty="0">
                <a:solidFill>
                  <a:srgbClr val="FFFFFF"/>
                </a:solidFill>
              </a:rPr>
              <a:t>Cleaner</a:t>
            </a:r>
          </a:p>
          <a:p>
            <a:r>
              <a:rPr lang="en-US" sz="1600" dirty="0">
                <a:solidFill>
                  <a:srgbClr val="FFFFFF"/>
                </a:solidFill>
              </a:rPr>
              <a:t>Sticky Notes</a:t>
            </a:r>
          </a:p>
        </p:txBody>
      </p:sp>
      <p:pic>
        <p:nvPicPr>
          <p:cNvPr id="5" name="Content Placeholder 4" descr="A picture containing lamp, man&#10;&#10;Description automatically generated">
            <a:extLst>
              <a:ext uri="{FF2B5EF4-FFF2-40B4-BE49-F238E27FC236}">
                <a16:creationId xmlns:a16="http://schemas.microsoft.com/office/drawing/2014/main" id="{48E221DD-E968-2B4C-B63C-672C95461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504" y="643467"/>
            <a:ext cx="3954315" cy="527242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631247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8C489-51B9-D346-9ADF-A7057A915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Handwriting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90B0AF1-B934-AF42-AFE7-B8C2801CF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BLOCK LETTERS IS BEST</a:t>
            </a:r>
          </a:p>
          <a:p>
            <a:r>
              <a:rPr lang="en-US" sz="1600" dirty="0">
                <a:solidFill>
                  <a:srgbClr val="FFFFFF"/>
                </a:solidFill>
                <a:latin typeface="Freestyle Script" panose="020F0502020204030204" pitchFamily="34" charset="0"/>
                <a:cs typeface="Freestyle Script" panose="020F0502020204030204" pitchFamily="34" charset="0"/>
              </a:rPr>
              <a:t>Cursive is least legible</a:t>
            </a:r>
          </a:p>
          <a:p>
            <a:r>
              <a:rPr lang="en-US" sz="1600" dirty="0">
                <a:solidFill>
                  <a:srgbClr val="FFFFFF"/>
                </a:solidFill>
              </a:rPr>
              <a:t>Will you be able to read it later?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8F57FD-DFC5-D249-A1F6-C6663DAA2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1615" y="643467"/>
            <a:ext cx="4666092" cy="527242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768357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AB8B90-FC1D-034D-99F0-26E451CA4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Spacing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266CB-B1F4-6B48-8B79-F87A9086C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What do you have to work with?</a:t>
            </a:r>
          </a:p>
          <a:p>
            <a:r>
              <a:rPr lang="en-US" sz="1600" dirty="0">
                <a:solidFill>
                  <a:srgbClr val="FFFFFF"/>
                </a:solidFill>
              </a:rPr>
              <a:t>Vertical/Horizontal</a:t>
            </a:r>
          </a:p>
          <a:p>
            <a:r>
              <a:rPr lang="en-US" sz="1600" dirty="0">
                <a:solidFill>
                  <a:srgbClr val="FFFFFF"/>
                </a:solidFill>
              </a:rPr>
              <a:t>Layers</a:t>
            </a:r>
          </a:p>
          <a:p>
            <a:r>
              <a:rPr lang="en-US" sz="1600" dirty="0">
                <a:solidFill>
                  <a:srgbClr val="FFFFFF"/>
                </a:solidFill>
              </a:rPr>
              <a:t>Surprise layers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833697-2B47-2E4C-93E3-E8CEB59CD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790" y="929274"/>
            <a:ext cx="6267743" cy="470080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769688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BE49E-EE83-FA4D-9EE7-A9C454B9D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Words vs Symbols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C83D1-6E08-0548-8E7F-00489D644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Commonly used symbols</a:t>
            </a:r>
          </a:p>
          <a:p>
            <a:r>
              <a:rPr lang="en-US" sz="1600" dirty="0">
                <a:solidFill>
                  <a:srgbClr val="FFFFFF"/>
                </a:solidFill>
              </a:rPr>
              <a:t>Acronyms</a:t>
            </a:r>
          </a:p>
          <a:p>
            <a:r>
              <a:rPr lang="en-US" sz="1600" dirty="0">
                <a:solidFill>
                  <a:srgbClr val="FFFFFF"/>
                </a:solidFill>
              </a:rPr>
              <a:t>Target audience</a:t>
            </a:r>
          </a:p>
          <a:p>
            <a:r>
              <a:rPr lang="en-US" sz="1600" dirty="0">
                <a:solidFill>
                  <a:srgbClr val="FFFFFF"/>
                </a:solidFill>
              </a:rPr>
              <a:t>Easier</a:t>
            </a:r>
          </a:p>
          <a:p>
            <a:r>
              <a:rPr lang="en-US" sz="1600" dirty="0">
                <a:solidFill>
                  <a:srgbClr val="FFFFFF"/>
                </a:solidFill>
              </a:rPr>
              <a:t>Messy handwriting</a:t>
            </a:r>
          </a:p>
          <a:p>
            <a:pPr marL="0" indent="0"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4D9589-4ED1-B049-A837-D6241EF86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790" y="1187818"/>
            <a:ext cx="6267743" cy="418371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334428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CAB219-431C-7B43-9A76-76022F203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17A6C-F128-EF46-94EE-5C24A7A78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Talk through it</a:t>
            </a:r>
          </a:p>
          <a:p>
            <a:r>
              <a:rPr lang="en-US" sz="1600" dirty="0">
                <a:solidFill>
                  <a:srgbClr val="FFFFFF"/>
                </a:solidFill>
              </a:rPr>
              <a:t>Face your audience</a:t>
            </a:r>
          </a:p>
          <a:p>
            <a:r>
              <a:rPr lang="en-US" sz="1600" dirty="0">
                <a:solidFill>
                  <a:srgbClr val="FFFFFF"/>
                </a:solidFill>
              </a:rPr>
              <a:t>Visibility</a:t>
            </a:r>
          </a:p>
          <a:p>
            <a:r>
              <a:rPr lang="en-US" sz="1600" dirty="0">
                <a:solidFill>
                  <a:srgbClr val="FFFFFF"/>
                </a:solidFill>
              </a:rPr>
              <a:t>2-way communication</a:t>
            </a:r>
          </a:p>
          <a:p>
            <a:r>
              <a:rPr lang="en-US" sz="1600" dirty="0">
                <a:solidFill>
                  <a:srgbClr val="FFFFFF"/>
                </a:solidFill>
              </a:rPr>
              <a:t>Gauge understanding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FBD98B-B634-9144-991C-DC13211B5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790" y="1187818"/>
            <a:ext cx="6267743" cy="418371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061105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41723-9A1E-2141-A157-793E29B6C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effectLst/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Activity!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1576408"/>
            <a:ext cx="10917814" cy="4638125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5FF96-9DA5-CD46-8893-1A8719CFC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732" y="2222287"/>
            <a:ext cx="9966953" cy="3636511"/>
          </a:xfrm>
          <a:effectLst/>
        </p:spPr>
        <p:txBody>
          <a:bodyPr>
            <a:normAutofit/>
          </a:bodyPr>
          <a:lstStyle/>
          <a:p>
            <a:r>
              <a:rPr lang="en-US" dirty="0"/>
              <a:t>In small groups let’s ‘whiteboard’ what we have created so far!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b="1" dirty="0"/>
              <a:t>Things to consider:</a:t>
            </a:r>
            <a:endParaRPr lang="en-AU" dirty="0"/>
          </a:p>
          <a:p>
            <a:r>
              <a:rPr lang="en-AU" dirty="0"/>
              <a:t>If you need 5 minutes to read over things and discuss, do this before starting</a:t>
            </a:r>
          </a:p>
          <a:p>
            <a:r>
              <a:rPr lang="en-AU" dirty="0"/>
              <a:t>Help each other out if you feel like someone's stuck</a:t>
            </a:r>
          </a:p>
          <a:p>
            <a:r>
              <a:rPr lang="en-AU" dirty="0"/>
              <a:t>Make space for each other and don't take over</a:t>
            </a:r>
          </a:p>
          <a:p>
            <a:r>
              <a:rPr lang="en-AU" dirty="0"/>
              <a:t>Communication is key</a:t>
            </a:r>
          </a:p>
          <a:p>
            <a:r>
              <a:rPr lang="en-AU"/>
              <a:t>It's </a:t>
            </a:r>
            <a:r>
              <a:rPr lang="en-AU" dirty="0"/>
              <a:t>ok if you don't know something, you can indicate uncertainty in your whiteboard drawing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274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208</Words>
  <Application>Microsoft Macintosh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Century Gothic</vt:lpstr>
      <vt:lpstr>Freestyle Script</vt:lpstr>
      <vt:lpstr>Wingdings 2</vt:lpstr>
      <vt:lpstr>Quotable</vt:lpstr>
      <vt:lpstr>Technical Whiteboarding</vt:lpstr>
      <vt:lpstr>Where do people learn how to whiteboard technical diagrams anyway?!</vt:lpstr>
      <vt:lpstr>Reasons why whiteboarding is a useful skill:</vt:lpstr>
      <vt:lpstr>Basics: Tools</vt:lpstr>
      <vt:lpstr>Basics: Handwriting</vt:lpstr>
      <vt:lpstr>Basics: Spacing</vt:lpstr>
      <vt:lpstr>Basics: Words vs Symbols</vt:lpstr>
      <vt:lpstr>Basics: Communication</vt:lpstr>
      <vt:lpstr>Activity!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Technical Whiteboarding</dc:title>
  <dc:creator>Franca Moretto</dc:creator>
  <cp:lastModifiedBy>Franca Moretto</cp:lastModifiedBy>
  <cp:revision>1</cp:revision>
  <dcterms:created xsi:type="dcterms:W3CDTF">2020-05-30T06:26:56Z</dcterms:created>
  <dcterms:modified xsi:type="dcterms:W3CDTF">2020-05-30T06:28:37Z</dcterms:modified>
</cp:coreProperties>
</file>